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58" r:id="rId2"/>
    <p:sldId id="434" r:id="rId3"/>
    <p:sldId id="359" r:id="rId4"/>
    <p:sldId id="435" r:id="rId5"/>
    <p:sldId id="462" r:id="rId6"/>
    <p:sldId id="437" r:id="rId7"/>
    <p:sldId id="384" r:id="rId8"/>
    <p:sldId id="445" r:id="rId9"/>
    <p:sldId id="398" r:id="rId10"/>
    <p:sldId id="464" r:id="rId11"/>
    <p:sldId id="451" r:id="rId12"/>
    <p:sldId id="449" r:id="rId13"/>
    <p:sldId id="452" r:id="rId14"/>
    <p:sldId id="463" r:id="rId15"/>
    <p:sldId id="453" r:id="rId16"/>
    <p:sldId id="465" r:id="rId17"/>
    <p:sldId id="454" r:id="rId18"/>
    <p:sldId id="439" r:id="rId19"/>
    <p:sldId id="455" r:id="rId20"/>
    <p:sldId id="440" r:id="rId21"/>
    <p:sldId id="458" r:id="rId22"/>
    <p:sldId id="441" r:id="rId23"/>
    <p:sldId id="456" r:id="rId24"/>
    <p:sldId id="442" r:id="rId25"/>
    <p:sldId id="446" r:id="rId26"/>
    <p:sldId id="447" r:id="rId27"/>
    <p:sldId id="448" r:id="rId28"/>
    <p:sldId id="461" r:id="rId29"/>
    <p:sldId id="337" r:id="rId30"/>
    <p:sldId id="466" r:id="rId31"/>
    <p:sldId id="443" r:id="rId32"/>
    <p:sldId id="450" r:id="rId33"/>
    <p:sldId id="436" r:id="rId34"/>
    <p:sldId id="418" r:id="rId35"/>
    <p:sldId id="414" r:id="rId36"/>
    <p:sldId id="459" r:id="rId37"/>
    <p:sldId id="460" r:id="rId38"/>
    <p:sldId id="438"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52" autoAdjust="0"/>
    <p:restoredTop sz="94660"/>
  </p:normalViewPr>
  <p:slideViewPr>
    <p:cSldViewPr>
      <p:cViewPr varScale="1">
        <p:scale>
          <a:sx n="61" d="100"/>
          <a:sy n="61" d="100"/>
        </p:scale>
        <p:origin x="-4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0147A3-4568-434A-95E7-33C15977FBBB}" type="datetimeFigureOut">
              <a:rPr lang="en-US" smtClean="0"/>
              <a:pPr/>
              <a:t>11/12/2009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B2246-FF4A-4777-B860-7DFF781520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Starts with a small number of each type and introduces more are they are </a:t>
            </a:r>
            <a:r>
              <a:rPr lang="en-US" sz="1200" dirty="0" err="1" smtClean="0"/>
              <a:t>learned.</a:t>
            </a:r>
            <a:r>
              <a:rPr lang="en-US" dirty="0" err="1" smtClean="0"/>
              <a:t>Sentences</a:t>
            </a:r>
            <a:r>
              <a:rPr lang="en-US" dirty="0" smtClean="0"/>
              <a:t> are  short,</a:t>
            </a:r>
            <a:r>
              <a:rPr lang="en-US" baseline="0" dirty="0" smtClean="0"/>
              <a:t> meaningful, and naturally spoken by a variety of talkers.</a:t>
            </a:r>
          </a:p>
          <a:p>
            <a:r>
              <a:rPr lang="en-US" baseline="0" dirty="0" err="1" smtClean="0"/>
              <a:t>Senence</a:t>
            </a:r>
            <a:r>
              <a:rPr lang="en-US" baseline="0" dirty="0" smtClean="0"/>
              <a:t> are presented in background noise and vary from clearly audible </a:t>
            </a:r>
            <a:r>
              <a:rPr lang="en-US" baseline="0" dirty="0" err="1" smtClean="0"/>
              <a:t>ot</a:t>
            </a:r>
            <a:r>
              <a:rPr lang="en-US" baseline="0" dirty="0" smtClean="0"/>
              <a:t> nearly inaudible.</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cases at 40 hours need comment.  The</a:t>
            </a:r>
            <a:r>
              <a:rPr lang="en-US" baseline="0" dirty="0" smtClean="0"/>
              <a:t> data for one of these students indicated that he might never learn the to identify English nuclei accurately.  The other student showed significant and obvious progress, but extrapolation indicated that he may need 40 to 44 hours to reach near-native performance.  However, both of these students reach near-native performance on onsets, codas, </a:t>
            </a:r>
            <a:r>
              <a:rPr lang="en-US" baseline="0" smtClean="0"/>
              <a:t>and sentences </a:t>
            </a:r>
            <a:r>
              <a:rPr lang="en-US" baseline="0" dirty="0" smtClean="0"/>
              <a:t>with less than 35 hours of SPATS-ESL training. .</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*Programming Error on Sentence task ruined the early stages of Sentence Training</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Increase in proportions of time spent with codas and nuclei (about equal time though)</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Tau = 9.4  (3 Tau 28.2)</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Starts with a small number of each type and introduces more are they are </a:t>
            </a:r>
            <a:r>
              <a:rPr lang="en-US" sz="1200" dirty="0" err="1" smtClean="0"/>
              <a:t>learned.</a:t>
            </a:r>
            <a:r>
              <a:rPr lang="en-US" dirty="0" err="1" smtClean="0"/>
              <a:t>Sentences</a:t>
            </a:r>
            <a:r>
              <a:rPr lang="en-US" dirty="0" smtClean="0"/>
              <a:t> are  short,</a:t>
            </a:r>
            <a:r>
              <a:rPr lang="en-US" baseline="0" dirty="0" smtClean="0"/>
              <a:t> meaningful, and naturally spoken by a variety of talkers.</a:t>
            </a:r>
          </a:p>
          <a:p>
            <a:r>
              <a:rPr lang="en-US" baseline="0" dirty="0" err="1" smtClean="0"/>
              <a:t>Senence</a:t>
            </a:r>
            <a:r>
              <a:rPr lang="en-US" baseline="0" dirty="0" smtClean="0"/>
              <a:t> are presented in background noise and vary from clearly audible </a:t>
            </a:r>
            <a:r>
              <a:rPr lang="en-US" baseline="0" dirty="0" err="1" smtClean="0"/>
              <a:t>ot</a:t>
            </a:r>
            <a:r>
              <a:rPr lang="en-US" baseline="0" dirty="0" smtClean="0"/>
              <a:t> nearly inaudible.</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Delete &amp; column</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slide emphasize</a:t>
            </a:r>
            <a:r>
              <a:rPr lang="en-US" baseline="0" dirty="0" smtClean="0"/>
              <a:t> what will be shown and that rest is consistent with what I’ll show. </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reads the x-axis</a:t>
            </a:r>
            <a:r>
              <a:rPr lang="en-US" baseline="0" dirty="0" smtClean="0"/>
              <a:t> value associated with 90% correct on the y-axis to estimate the time to approach near-native performance on onsets.</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reads the x-axis</a:t>
            </a:r>
            <a:r>
              <a:rPr lang="en-US" baseline="0" dirty="0" smtClean="0"/>
              <a:t> value associated with 85% correct on the y-axis to estimate the time to approach near-native performance on codas. </a:t>
            </a:r>
            <a:endParaRPr lang="en-US" dirty="0" smtClean="0"/>
          </a:p>
          <a:p>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reads the x-axis</a:t>
            </a:r>
            <a:r>
              <a:rPr lang="en-US" baseline="0" dirty="0" smtClean="0"/>
              <a:t> value associated with 90% correct on the y-axis to estimate the time to approach near-native performance on sentences.</a:t>
            </a:r>
            <a:endParaRPr lang="en-US" dirty="0" smtClean="0"/>
          </a:p>
          <a:p>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Fix y-axis</a:t>
            </a:r>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reads the x-axis</a:t>
            </a:r>
            <a:r>
              <a:rPr lang="en-US" baseline="0" dirty="0" smtClean="0"/>
              <a:t> value associated with 90% correct on the y-axis to estimate the time to approach near-native performance on nuclei.</a:t>
            </a:r>
            <a:endParaRPr lang="en-US" dirty="0" smtClean="0"/>
          </a:p>
          <a:p>
            <a:endParaRPr lang="en-US" dirty="0"/>
          </a:p>
        </p:txBody>
      </p:sp>
      <p:sp>
        <p:nvSpPr>
          <p:cNvPr id="4" name="Slide Number Placeholder 3"/>
          <p:cNvSpPr>
            <a:spLocks noGrp="1"/>
          </p:cNvSpPr>
          <p:nvPr>
            <p:ph type="sldNum" sz="quarter" idx="10"/>
          </p:nvPr>
        </p:nvSpPr>
        <p:spPr/>
        <p:txBody>
          <a:bodyPr/>
          <a:lstStyle/>
          <a:p>
            <a:fld id="{C31B2246-FF4A-4777-B860-7DFF78152022}"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4117A3-6052-428C-9A05-E82C2E06398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B78A49-C689-4C55-9105-24B147F28D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1E112-FD05-4B8E-87FA-6E539F5335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303BE-9787-4A1F-8E28-D1C04DC0EF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8C0B5-AE1A-411A-8662-FED1F09AEB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60EE35-4F3D-40D4-A5DD-79003D993D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B57A46-D054-4A13-B711-6609026373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D602FF-CFCF-4DFB-A528-C5109BA200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A594A2-4129-4AC6-B158-1DF8502505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1BFDC6-AFD0-411A-921F-BB498284EEB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B0B2B-237F-47BD-9EFC-CD2BDE760C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61A4451-C501-4717-8EA7-CA0C872858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534400" cy="5029200"/>
          </a:xfrm>
          <a:ln w="57150"/>
        </p:spPr>
        <p:style>
          <a:lnRef idx="2">
            <a:schemeClr val="dk1"/>
          </a:lnRef>
          <a:fillRef idx="1">
            <a:schemeClr val="lt1"/>
          </a:fillRef>
          <a:effectRef idx="0">
            <a:schemeClr val="dk1"/>
          </a:effectRef>
          <a:fontRef idx="minor">
            <a:schemeClr val="dk1"/>
          </a:fontRef>
        </p:style>
        <p:txBody>
          <a:bodyPr/>
          <a:lstStyle/>
          <a:p>
            <a:r>
              <a:rPr lang="en-US" dirty="0" smtClean="0"/>
              <a:t>5pSWb1: Experience with computerized speech-perception training  (SPATS-ESL)  for speakers of other languages learning English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Longitudinal Analyses of Progress</a:t>
            </a:r>
            <a:endParaRPr lang="en-US" sz="4000" dirty="0"/>
          </a:p>
        </p:txBody>
      </p:sp>
      <p:sp>
        <p:nvSpPr>
          <p:cNvPr id="3" name="Content Placeholder 2"/>
          <p:cNvSpPr>
            <a:spLocks noGrp="1"/>
          </p:cNvSpPr>
          <p:nvPr>
            <p:ph idx="1"/>
          </p:nvPr>
        </p:nvSpPr>
        <p:spPr>
          <a:xfrm>
            <a:off x="457200" y="1874837"/>
            <a:ext cx="8229600" cy="4525963"/>
          </a:xfrm>
        </p:spPr>
        <p:style>
          <a:lnRef idx="2">
            <a:schemeClr val="dk1"/>
          </a:lnRef>
          <a:fillRef idx="1">
            <a:schemeClr val="lt1"/>
          </a:fillRef>
          <a:effectRef idx="0">
            <a:schemeClr val="dk1"/>
          </a:effectRef>
          <a:fontRef idx="minor">
            <a:schemeClr val="dk1"/>
          </a:fontRef>
        </p:style>
        <p:txBody>
          <a:bodyPr anchor="ctr"/>
          <a:lstStyle/>
          <a:p>
            <a:pPr marL="514350" indent="-514350">
              <a:spcBef>
                <a:spcPts val="1200"/>
              </a:spcBef>
              <a:buFont typeface="+mj-lt"/>
              <a:buAutoNum type="arabicPeriod"/>
            </a:pPr>
            <a:r>
              <a:rPr lang="en-US" dirty="0" smtClean="0"/>
              <a:t>Find Percent Correct (PC) and total time in SPATS practice (all kinds) at the end of each run as shown for syllable constituents at each cumulative </a:t>
            </a:r>
            <a:r>
              <a:rPr lang="en-US" dirty="0" smtClean="0"/>
              <a:t>level.</a:t>
            </a:r>
          </a:p>
          <a:p>
            <a:pPr marL="514350" indent="-514350">
              <a:spcBef>
                <a:spcPts val="1200"/>
              </a:spcBef>
              <a:buFont typeface="+mj-lt"/>
              <a:buAutoNum type="arabicPeriod"/>
            </a:pPr>
            <a:r>
              <a:rPr lang="en-US" dirty="0" smtClean="0"/>
              <a:t> (Example on next slide </a:t>
            </a:r>
            <a:r>
              <a:rPr lang="en-US" dirty="0" smtClean="0"/>
              <a:t>on the next slide</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7778" t="16685" r="10000" b="2162"/>
          <a:stretch>
            <a:fillRect/>
          </a:stretch>
        </p:blipFill>
        <p:spPr bwMode="auto">
          <a:xfrm>
            <a:off x="381000" y="304799"/>
            <a:ext cx="7696200" cy="63441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Longitudinal Analyses of Progress</a:t>
            </a:r>
            <a:endParaRPr lang="en-US" sz="4000" dirty="0"/>
          </a:p>
        </p:txBody>
      </p:sp>
      <p:sp>
        <p:nvSpPr>
          <p:cNvPr id="3" name="Content Placeholder 2"/>
          <p:cNvSpPr>
            <a:spLocks noGrp="1"/>
          </p:cNvSpPr>
          <p:nvPr>
            <p:ph idx="1"/>
          </p:nvPr>
        </p:nvSpPr>
        <p:spPr>
          <a:xfrm>
            <a:off x="457200" y="1874837"/>
            <a:ext cx="8229600" cy="4525963"/>
          </a:xfrm>
        </p:spPr>
        <p:style>
          <a:lnRef idx="2">
            <a:schemeClr val="dk1"/>
          </a:lnRef>
          <a:fillRef idx="1">
            <a:schemeClr val="lt1"/>
          </a:fillRef>
          <a:effectRef idx="0">
            <a:schemeClr val="dk1"/>
          </a:effectRef>
          <a:fontRef idx="minor">
            <a:schemeClr val="dk1"/>
          </a:fontRef>
        </p:style>
        <p:txBody>
          <a:bodyPr anchor="ctr"/>
          <a:lstStyle/>
          <a:p>
            <a:pPr marL="514350" indent="-514350">
              <a:spcBef>
                <a:spcPts val="1200"/>
              </a:spcBef>
              <a:buFont typeface="+mj-lt"/>
              <a:buAutoNum type="arabicPeriod"/>
            </a:pPr>
            <a:r>
              <a:rPr lang="en-US" dirty="0" smtClean="0"/>
              <a:t>Adjust </a:t>
            </a:r>
            <a:r>
              <a:rPr lang="en-US" dirty="0" smtClean="0"/>
              <a:t>percent-correct scores (PCs) by multiplying by the proportion of items in the set.  PCs for Level 1 are multiplied by 0.25; PCs for Level 2 are multiplied by 0.50; PCs for Level 3 are multiplied by 0.75; and those for Level 4 are multiplied by </a:t>
            </a:r>
            <a:r>
              <a:rPr lang="en-US" dirty="0" smtClean="0"/>
              <a:t>1.0.  See the </a:t>
            </a:r>
            <a:r>
              <a:rPr lang="en-US" dirty="0" smtClean="0"/>
              <a:t>next slide.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8889" t="16685" r="10000" b="4823"/>
          <a:stretch>
            <a:fillRect/>
          </a:stretch>
        </p:blipFill>
        <p:spPr bwMode="auto">
          <a:xfrm>
            <a:off x="838200" y="503129"/>
            <a:ext cx="7391400" cy="59738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Longitudinal Analyses of Progress</a:t>
            </a:r>
            <a:endParaRPr lang="en-US" sz="4000" dirty="0"/>
          </a:p>
        </p:txBody>
      </p:sp>
      <p:sp>
        <p:nvSpPr>
          <p:cNvPr id="3" name="Content Placeholder 2"/>
          <p:cNvSpPr>
            <a:spLocks noGrp="1"/>
          </p:cNvSpPr>
          <p:nvPr>
            <p:ph idx="1"/>
          </p:nvPr>
        </p:nvSpPr>
        <p:spPr>
          <a:xfrm>
            <a:off x="457200" y="1874837"/>
            <a:ext cx="8229600" cy="4525963"/>
          </a:xfrm>
        </p:spPr>
        <p:style>
          <a:lnRef idx="2">
            <a:schemeClr val="dk1"/>
          </a:lnRef>
          <a:fillRef idx="1">
            <a:schemeClr val="lt1"/>
          </a:fillRef>
          <a:effectRef idx="0">
            <a:schemeClr val="dk1"/>
          </a:effectRef>
          <a:fontRef idx="minor">
            <a:schemeClr val="dk1"/>
          </a:fontRef>
        </p:style>
        <p:txBody>
          <a:bodyPr anchor="ctr"/>
          <a:lstStyle/>
          <a:p>
            <a:pPr marL="514350" indent="-514350">
              <a:spcBef>
                <a:spcPts val="1200"/>
              </a:spcBef>
              <a:buFont typeface="+mj-lt"/>
              <a:buAutoNum type="arabicPeriod"/>
            </a:pPr>
            <a:r>
              <a:rPr lang="en-US" dirty="0" smtClean="0"/>
              <a:t>Fit </a:t>
            </a:r>
            <a:r>
              <a:rPr lang="en-US" dirty="0" smtClean="0"/>
              <a:t>an exponential </a:t>
            </a:r>
            <a:r>
              <a:rPr lang="en-US" dirty="0" smtClean="0"/>
              <a:t>learning </a:t>
            </a:r>
            <a:r>
              <a:rPr lang="en-US" dirty="0" smtClean="0"/>
              <a:t>curve </a:t>
            </a:r>
            <a:r>
              <a:rPr lang="en-US" dirty="0" smtClean="0"/>
              <a:t>as shown on the next slide.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7778" t="16685" r="11111" b="3492"/>
          <a:stretch>
            <a:fillRect/>
          </a:stretch>
        </p:blipFill>
        <p:spPr bwMode="auto">
          <a:xfrm>
            <a:off x="914400" y="304799"/>
            <a:ext cx="7239000" cy="5949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Longitudinal Analyses of Progress</a:t>
            </a:r>
            <a:endParaRPr lang="en-US" sz="4000" dirty="0"/>
          </a:p>
        </p:txBody>
      </p:sp>
      <p:sp>
        <p:nvSpPr>
          <p:cNvPr id="3" name="Content Placeholder 2"/>
          <p:cNvSpPr>
            <a:spLocks noGrp="1"/>
          </p:cNvSpPr>
          <p:nvPr>
            <p:ph idx="1"/>
          </p:nvPr>
        </p:nvSpPr>
        <p:spPr>
          <a:xfrm>
            <a:off x="457200" y="1874837"/>
            <a:ext cx="8229600" cy="4525963"/>
          </a:xfrm>
        </p:spPr>
        <p:style>
          <a:lnRef idx="2">
            <a:schemeClr val="dk1"/>
          </a:lnRef>
          <a:fillRef idx="1">
            <a:schemeClr val="lt1"/>
          </a:fillRef>
          <a:effectRef idx="0">
            <a:schemeClr val="dk1"/>
          </a:effectRef>
          <a:fontRef idx="minor">
            <a:schemeClr val="dk1"/>
          </a:fontRef>
        </p:style>
        <p:txBody>
          <a:bodyPr anchor="ctr"/>
          <a:lstStyle/>
          <a:p>
            <a:pPr marL="514350" indent="-514350">
              <a:spcBef>
                <a:spcPts val="1200"/>
              </a:spcBef>
              <a:buFont typeface="+mj-lt"/>
              <a:buAutoNum type="arabicPeriod"/>
            </a:pPr>
            <a:r>
              <a:rPr lang="en-US" dirty="0" smtClean="0"/>
              <a:t>Estimate time to near-native performance.</a:t>
            </a:r>
          </a:p>
          <a:p>
            <a:pPr marL="514350" indent="-514350">
              <a:spcBef>
                <a:spcPts val="1200"/>
              </a:spcBef>
              <a:buFont typeface="+mj-lt"/>
              <a:buAutoNum type="arabicPeriod"/>
            </a:pPr>
            <a:r>
              <a:rPr lang="en-US" dirty="0" smtClean="0"/>
              <a:t>Sample and summary data are shown for Onsets, Codas, Sentences, and Nuclei on the following series of slides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8889" t="16685" r="11111" b="2162"/>
          <a:stretch>
            <a:fillRect/>
          </a:stretch>
        </p:blipFill>
        <p:spPr bwMode="auto">
          <a:xfrm>
            <a:off x="914400" y="380999"/>
            <a:ext cx="7162800" cy="60684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srcRect l="6667" t="14701" r="6100" b="437"/>
          <a:stretch>
            <a:fillRect/>
          </a:stretch>
        </p:blipFill>
        <p:spPr bwMode="auto">
          <a:xfrm>
            <a:off x="533400" y="304799"/>
            <a:ext cx="7924800" cy="6324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7778" t="15355" r="10000" b="831"/>
          <a:stretch>
            <a:fillRect/>
          </a:stretch>
        </p:blipFill>
        <p:spPr bwMode="auto">
          <a:xfrm>
            <a:off x="1109133" y="685800"/>
            <a:ext cx="6891867"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5440362"/>
          </a:xfrm>
          <a:ln w="57150"/>
        </p:spPr>
        <p:style>
          <a:lnRef idx="2">
            <a:schemeClr val="dk1"/>
          </a:lnRef>
          <a:fillRef idx="1">
            <a:schemeClr val="lt1"/>
          </a:fillRef>
          <a:effectRef idx="0">
            <a:schemeClr val="dk1"/>
          </a:effectRef>
          <a:fontRef idx="minor">
            <a:schemeClr val="dk1"/>
          </a:fontRef>
        </p:style>
        <p:txBody>
          <a:bodyPr/>
          <a:lstStyle/>
          <a:p>
            <a:r>
              <a:rPr lang="en-US" sz="2800" dirty="0" smtClean="0"/>
              <a:t>James D. Miller, Roy Sillings, Charles S. Watson</a:t>
            </a:r>
            <a:br>
              <a:rPr lang="en-US" sz="2800" dirty="0" smtClean="0"/>
            </a:br>
            <a:r>
              <a:rPr lang="en-US" sz="2000" dirty="0" smtClean="0"/>
              <a:t>Research Department</a:t>
            </a:r>
            <a:br>
              <a:rPr lang="en-US" sz="2000" dirty="0" smtClean="0"/>
            </a:br>
            <a:r>
              <a:rPr lang="en-US" sz="2000" dirty="0" smtClean="0"/>
              <a:t>Communications Disorders Technology, Inc.</a:t>
            </a:r>
            <a:br>
              <a:rPr lang="en-US" sz="2000" dirty="0" smtClean="0"/>
            </a:br>
            <a:r>
              <a:rPr lang="en-US" sz="2000" dirty="0" smtClean="0"/>
              <a:t>Bloomington, IN 47401 (www.comdistec.com)</a:t>
            </a:r>
            <a:r>
              <a:rPr lang="en-US" sz="2800" dirty="0" smtClean="0"/>
              <a:t/>
            </a:r>
            <a:br>
              <a:rPr lang="en-US" sz="2800" dirty="0" smtClean="0"/>
            </a:br>
            <a:r>
              <a:rPr lang="en-US" sz="2000" dirty="0" smtClean="0"/>
              <a:t>and</a:t>
            </a:r>
            <a:r>
              <a:rPr lang="en-US" sz="2800" dirty="0" smtClean="0"/>
              <a:t/>
            </a:r>
            <a:br>
              <a:rPr lang="en-US" sz="2800" dirty="0" smtClean="0"/>
            </a:br>
            <a:r>
              <a:rPr lang="en-US" sz="2800" dirty="0" smtClean="0"/>
              <a:t>Isabelle Darcy and Kathleen Bardovi-Harlig</a:t>
            </a:r>
            <a:br>
              <a:rPr lang="en-US" sz="2800" dirty="0" smtClean="0"/>
            </a:br>
            <a:r>
              <a:rPr lang="en-US" sz="2000" dirty="0" smtClean="0"/>
              <a:t>Second Language Studies</a:t>
            </a:r>
            <a:br>
              <a:rPr lang="en-US" sz="2000" dirty="0" smtClean="0"/>
            </a:br>
            <a:r>
              <a:rPr lang="en-US" sz="2000" dirty="0" smtClean="0"/>
              <a:t>Indiana University</a:t>
            </a:r>
            <a:br>
              <a:rPr lang="en-US" sz="2000" dirty="0" smtClean="0"/>
            </a:br>
            <a:r>
              <a:rPr lang="en-US" sz="2000" dirty="0" smtClean="0"/>
              <a:t>Bloomington, IN 47405 </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7778" t="16055" r="6942"/>
          <a:stretch>
            <a:fillRect/>
          </a:stretch>
        </p:blipFill>
        <p:spPr bwMode="auto">
          <a:xfrm>
            <a:off x="381000" y="381000"/>
            <a:ext cx="7772400" cy="62763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l="8889" t="16084" r="10000" b="4007"/>
          <a:stretch>
            <a:fillRect/>
          </a:stretch>
        </p:blipFill>
        <p:spPr bwMode="auto">
          <a:xfrm>
            <a:off x="685800" y="381000"/>
            <a:ext cx="7620000" cy="61586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6667" t="18792" r="6667"/>
          <a:stretch>
            <a:fillRect/>
          </a:stretch>
        </p:blipFill>
        <p:spPr bwMode="auto">
          <a:xfrm>
            <a:off x="762000" y="609601"/>
            <a:ext cx="6858000" cy="57992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6667" t="15355" r="10000" b="831"/>
          <a:stretch>
            <a:fillRect/>
          </a:stretch>
        </p:blipFill>
        <p:spPr bwMode="auto">
          <a:xfrm>
            <a:off x="457200" y="457200"/>
            <a:ext cx="7315200" cy="6144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l="6667" t="17410" r="6667"/>
          <a:stretch>
            <a:fillRect/>
          </a:stretch>
        </p:blipFill>
        <p:spPr bwMode="auto">
          <a:xfrm>
            <a:off x="609600" y="533400"/>
            <a:ext cx="7620000" cy="59571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6667" t="17410" r="1111"/>
          <a:stretch>
            <a:fillRect/>
          </a:stretch>
        </p:blipFill>
        <p:spPr bwMode="auto">
          <a:xfrm>
            <a:off x="603197" y="609600"/>
            <a:ext cx="7778803"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381000" y="2269516"/>
            <a:ext cx="8229600" cy="23024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Users’ Subjective Evaluations</a:t>
            </a:r>
            <a:endParaRPr lang="en-US" sz="4000" dirty="0"/>
          </a:p>
        </p:txBody>
      </p:sp>
      <p:sp>
        <p:nvSpPr>
          <p:cNvPr id="3" name="TextBox 2"/>
          <p:cNvSpPr txBox="1"/>
          <p:nvPr/>
        </p:nvSpPr>
        <p:spPr>
          <a:xfrm>
            <a:off x="76200" y="1905000"/>
            <a:ext cx="8305800" cy="707886"/>
          </a:xfrm>
          <a:prstGeom prst="rect">
            <a:avLst/>
          </a:prstGeom>
          <a:noFill/>
        </p:spPr>
        <p:txBody>
          <a:bodyPr wrap="square" rtlCol="0">
            <a:spAutoFit/>
          </a:bodyPr>
          <a:lstStyle/>
          <a:p>
            <a:r>
              <a:rPr lang="en-US" sz="2000" dirty="0" smtClean="0"/>
              <a:t>Do you think that other ESL programs should use SPATS? </a:t>
            </a:r>
          </a:p>
          <a:p>
            <a:r>
              <a:rPr lang="en-US" sz="2000" dirty="0" smtClean="0"/>
              <a:t>90% yes </a:t>
            </a:r>
            <a:endParaRPr lang="en-US" sz="2000" dirty="0"/>
          </a:p>
        </p:txBody>
      </p:sp>
      <p:sp>
        <p:nvSpPr>
          <p:cNvPr id="5" name="TextBox 4"/>
          <p:cNvSpPr txBox="1"/>
          <p:nvPr/>
        </p:nvSpPr>
        <p:spPr>
          <a:xfrm>
            <a:off x="76200" y="2800350"/>
            <a:ext cx="8610600" cy="707886"/>
          </a:xfrm>
          <a:prstGeom prst="rect">
            <a:avLst/>
          </a:prstGeom>
          <a:noFill/>
        </p:spPr>
        <p:txBody>
          <a:bodyPr wrap="square" rtlCol="0">
            <a:spAutoFit/>
          </a:bodyPr>
          <a:lstStyle/>
          <a:p>
            <a:r>
              <a:rPr lang="en-US" sz="2000" dirty="0" smtClean="0"/>
              <a:t>Would you recommend SPATS to friends or relatives learning English?  90% yes</a:t>
            </a:r>
            <a:endParaRPr lang="en-US" sz="2000" dirty="0"/>
          </a:p>
        </p:txBody>
      </p:sp>
      <p:sp>
        <p:nvSpPr>
          <p:cNvPr id="6" name="TextBox 5"/>
          <p:cNvSpPr txBox="1"/>
          <p:nvPr/>
        </p:nvSpPr>
        <p:spPr>
          <a:xfrm>
            <a:off x="76200" y="4591050"/>
            <a:ext cx="9372600" cy="707886"/>
          </a:xfrm>
          <a:prstGeom prst="rect">
            <a:avLst/>
          </a:prstGeom>
          <a:noFill/>
        </p:spPr>
        <p:txBody>
          <a:bodyPr wrap="square" rtlCol="0">
            <a:spAutoFit/>
          </a:bodyPr>
          <a:lstStyle/>
          <a:p>
            <a:r>
              <a:rPr lang="en-US" sz="2000" dirty="0" smtClean="0"/>
              <a:t>Did drill on speech sounds improve your participation in everyday conversation?  80% yes</a:t>
            </a:r>
            <a:endParaRPr lang="en-US" sz="2000" dirty="0"/>
          </a:p>
        </p:txBody>
      </p:sp>
      <p:sp>
        <p:nvSpPr>
          <p:cNvPr id="7" name="TextBox 6"/>
          <p:cNvSpPr txBox="1"/>
          <p:nvPr/>
        </p:nvSpPr>
        <p:spPr>
          <a:xfrm>
            <a:off x="76200" y="3695700"/>
            <a:ext cx="8686800" cy="707886"/>
          </a:xfrm>
          <a:prstGeom prst="rect">
            <a:avLst/>
          </a:prstGeom>
          <a:noFill/>
        </p:spPr>
        <p:txBody>
          <a:bodyPr wrap="square" rtlCol="0">
            <a:spAutoFit/>
          </a:bodyPr>
          <a:lstStyle/>
          <a:p>
            <a:r>
              <a:rPr lang="en-US" sz="2000" dirty="0" smtClean="0"/>
              <a:t>Did sentence work improve your participation in every day conversation? 85% yes</a:t>
            </a:r>
            <a:endParaRPr lang="en-US" sz="2000" dirty="0"/>
          </a:p>
        </p:txBody>
      </p:sp>
      <p:sp>
        <p:nvSpPr>
          <p:cNvPr id="8" name="TextBox 7"/>
          <p:cNvSpPr txBox="1"/>
          <p:nvPr/>
        </p:nvSpPr>
        <p:spPr>
          <a:xfrm>
            <a:off x="76200" y="5486400"/>
            <a:ext cx="8534400" cy="707886"/>
          </a:xfrm>
          <a:prstGeom prst="rect">
            <a:avLst/>
          </a:prstGeom>
          <a:noFill/>
        </p:spPr>
        <p:txBody>
          <a:bodyPr wrap="square" rtlCol="0">
            <a:spAutoFit/>
          </a:bodyPr>
          <a:lstStyle/>
          <a:p>
            <a:r>
              <a:rPr lang="en-US" sz="2000" dirty="0" smtClean="0"/>
              <a:t>Will SPATS training improve your  pronunciation of English? </a:t>
            </a:r>
          </a:p>
          <a:p>
            <a:r>
              <a:rPr lang="en-US" sz="2000" dirty="0" smtClean="0"/>
              <a:t>90% yes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2">
            <a:schemeClr val="dk1"/>
          </a:lnRef>
          <a:fillRef idx="1">
            <a:schemeClr val="lt1"/>
          </a:fillRef>
          <a:effectRef idx="0">
            <a:schemeClr val="dk1"/>
          </a:effectRef>
          <a:fontRef idx="minor">
            <a:schemeClr val="dk1"/>
          </a:fontRef>
        </p:style>
        <p:txBody>
          <a:bodyPr/>
          <a:lstStyle/>
          <a:p>
            <a:r>
              <a:rPr lang="en-US" sz="4000" dirty="0" smtClean="0"/>
              <a:t>Summary</a:t>
            </a:r>
            <a:endParaRPr lang="en-US" sz="4000" dirty="0"/>
          </a:p>
        </p:txBody>
      </p:sp>
      <p:sp>
        <p:nvSpPr>
          <p:cNvPr id="3" name="TextBox 2"/>
          <p:cNvSpPr txBox="1"/>
          <p:nvPr/>
        </p:nvSpPr>
        <p:spPr>
          <a:xfrm flipH="1">
            <a:off x="457200" y="1447800"/>
            <a:ext cx="8153400" cy="4893647"/>
          </a:xfrm>
          <a:prstGeom prst="rect">
            <a:avLst/>
          </a:prstGeom>
          <a:noFill/>
        </p:spPr>
        <p:txBody>
          <a:bodyPr wrap="square" rtlCol="0" anchor="ctr">
            <a:spAutoFit/>
          </a:bodyPr>
          <a:lstStyle/>
          <a:p>
            <a:r>
              <a:rPr lang="en-US" sz="2400" dirty="0" smtClean="0"/>
              <a:t>English learners with a basic knowledge of  spoken and written English have significant problems perceiving spoken English.</a:t>
            </a:r>
          </a:p>
          <a:p>
            <a:endParaRPr lang="en-US" sz="2400" dirty="0" smtClean="0"/>
          </a:p>
          <a:p>
            <a:r>
              <a:rPr lang="en-US" sz="2400" dirty="0" smtClean="0"/>
              <a:t>The unique training provided by SPATS-ESL appears to enable the ESL learner to approach the perceptual skill of native speakers.</a:t>
            </a:r>
          </a:p>
          <a:p>
            <a:endParaRPr lang="en-US" sz="2400" dirty="0" smtClean="0"/>
          </a:p>
          <a:p>
            <a:r>
              <a:rPr lang="en-US" sz="2400" dirty="0" smtClean="0"/>
              <a:t>By reasonable inference and user reports, SPATS training enables the ESL learner to acquire more knowledge of English through conversation and oral instruction and provides a necessary foundation for the improvement of pronunciation through self monitoring and instruction. </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2819400" y="2667000"/>
            <a:ext cx="4114800" cy="2000548"/>
          </a:xfrm>
          <a:prstGeom prst="rect">
            <a:avLst/>
          </a:prstGeom>
          <a:noFill/>
          <a:ln w="57150">
            <a:solidFill>
              <a:schemeClr val="tx1"/>
            </a:solidFill>
            <a:miter lim="800000"/>
            <a:headEnd/>
            <a:tailEnd/>
          </a:ln>
        </p:spPr>
        <p:txBody>
          <a:bodyPr>
            <a:spAutoFit/>
          </a:bodyPr>
          <a:lstStyle/>
          <a:p>
            <a:pPr algn="ctr">
              <a:spcBef>
                <a:spcPct val="50000"/>
              </a:spcBef>
            </a:pPr>
            <a:r>
              <a:rPr lang="en-US" sz="4000" b="1" dirty="0"/>
              <a:t>The </a:t>
            </a:r>
            <a:r>
              <a:rPr lang="en-US" sz="4000" b="1" dirty="0" smtClean="0"/>
              <a:t>End</a:t>
            </a:r>
          </a:p>
          <a:p>
            <a:pPr algn="ctr">
              <a:spcBef>
                <a:spcPct val="50000"/>
              </a:spcBef>
            </a:pPr>
            <a:r>
              <a:rPr lang="en-US" sz="2800" dirty="0" smtClean="0"/>
              <a:t>Follow developments at</a:t>
            </a:r>
          </a:p>
          <a:p>
            <a:pPr algn="ctr">
              <a:spcBef>
                <a:spcPct val="50000"/>
              </a:spcBef>
            </a:pPr>
            <a:r>
              <a:rPr lang="en-US" sz="2800" dirty="0" smtClean="0"/>
              <a:t>www.comdistec.com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SPATS-ESL</a:t>
            </a:r>
            <a:endParaRPr lang="en-US" dirty="0"/>
          </a:p>
        </p:txBody>
      </p:sp>
      <p:sp>
        <p:nvSpPr>
          <p:cNvPr id="3" name="Content Placeholder 2"/>
          <p:cNvSpPr>
            <a:spLocks noGrp="1"/>
          </p:cNvSpPr>
          <p:nvPr>
            <p:ph idx="1"/>
          </p:nvPr>
        </p:nvSpPr>
        <p:spPr>
          <a:xfrm>
            <a:off x="457200" y="1600200"/>
            <a:ext cx="8229600" cy="4876800"/>
          </a:xfrm>
        </p:spPr>
        <p:style>
          <a:lnRef idx="2">
            <a:schemeClr val="dk1"/>
          </a:lnRef>
          <a:fillRef idx="1">
            <a:schemeClr val="lt1"/>
          </a:fillRef>
          <a:effectRef idx="0">
            <a:schemeClr val="dk1"/>
          </a:effectRef>
          <a:fontRef idx="minor">
            <a:schemeClr val="dk1"/>
          </a:fontRef>
        </p:style>
        <p:txBody>
          <a:bodyPr/>
          <a:lstStyle/>
          <a:p>
            <a:pPr algn="ctr">
              <a:spcBef>
                <a:spcPts val="0"/>
              </a:spcBef>
              <a:buNone/>
            </a:pPr>
            <a:r>
              <a:rPr lang="en-US" sz="4000" b="1" dirty="0" smtClean="0"/>
              <a:t>S</a:t>
            </a:r>
            <a:r>
              <a:rPr lang="en-US" sz="4000" dirty="0" smtClean="0"/>
              <a:t>peech </a:t>
            </a:r>
            <a:r>
              <a:rPr lang="en-US" sz="4000" b="1" dirty="0" smtClean="0"/>
              <a:t>P</a:t>
            </a:r>
            <a:r>
              <a:rPr lang="en-US" sz="4000" dirty="0" smtClean="0"/>
              <a:t>erception </a:t>
            </a:r>
            <a:r>
              <a:rPr lang="en-US" sz="4000" b="1" dirty="0" smtClean="0"/>
              <a:t>A</a:t>
            </a:r>
            <a:r>
              <a:rPr lang="en-US" sz="4000" dirty="0" smtClean="0"/>
              <a:t>ssessment and </a:t>
            </a:r>
            <a:r>
              <a:rPr lang="en-US" sz="4000" b="1" dirty="0" smtClean="0"/>
              <a:t>T</a:t>
            </a:r>
            <a:r>
              <a:rPr lang="en-US" sz="4000" dirty="0" smtClean="0"/>
              <a:t>raining </a:t>
            </a:r>
            <a:r>
              <a:rPr lang="en-US" sz="4000" b="1" dirty="0" smtClean="0"/>
              <a:t>S</a:t>
            </a:r>
            <a:r>
              <a:rPr lang="en-US" sz="4000" dirty="0" smtClean="0"/>
              <a:t>ystem for </a:t>
            </a:r>
            <a:r>
              <a:rPr lang="en-US" sz="4000" b="1" dirty="0" smtClean="0"/>
              <a:t>ESL</a:t>
            </a:r>
            <a:r>
              <a:rPr lang="en-US" sz="4000" dirty="0" smtClean="0"/>
              <a:t> learners</a:t>
            </a:r>
          </a:p>
          <a:p>
            <a:pPr algn="ctr">
              <a:spcBef>
                <a:spcPts val="0"/>
              </a:spcBef>
              <a:buNone/>
            </a:pPr>
            <a:endParaRPr lang="en-US" sz="4000" dirty="0" smtClean="0"/>
          </a:p>
          <a:p>
            <a:pPr algn="ctr">
              <a:spcBef>
                <a:spcPts val="0"/>
              </a:spcBef>
              <a:buNone/>
            </a:pPr>
            <a:r>
              <a:rPr lang="en-US" dirty="0" smtClean="0"/>
              <a:t>(Described yesterday.. Poster 4pSW26)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2819400" y="2667000"/>
            <a:ext cx="4114800" cy="1938992"/>
          </a:xfrm>
          <a:prstGeom prst="rect">
            <a:avLst/>
          </a:prstGeom>
          <a:noFill/>
          <a:ln w="57150">
            <a:solidFill>
              <a:schemeClr val="tx1"/>
            </a:solidFill>
            <a:miter lim="800000"/>
            <a:headEnd/>
            <a:tailEnd/>
          </a:ln>
        </p:spPr>
        <p:txBody>
          <a:bodyPr>
            <a:spAutoFit/>
          </a:bodyPr>
          <a:lstStyle/>
          <a:p>
            <a:pPr algn="ctr">
              <a:spcBef>
                <a:spcPct val="50000"/>
              </a:spcBef>
            </a:pPr>
            <a:r>
              <a:rPr lang="en-US" sz="4000" b="1" dirty="0" smtClean="0"/>
              <a:t>The following slides are extras.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2">
            <a:schemeClr val="dk1"/>
          </a:lnRef>
          <a:fillRef idx="1">
            <a:schemeClr val="lt1"/>
          </a:fillRef>
          <a:effectRef idx="0">
            <a:schemeClr val="dk1"/>
          </a:effectRef>
          <a:fontRef idx="minor">
            <a:schemeClr val="dk1"/>
          </a:fontRef>
        </p:style>
        <p:txBody>
          <a:bodyPr/>
          <a:lstStyle/>
          <a:p>
            <a:r>
              <a:rPr lang="en-US" dirty="0" smtClean="0"/>
              <a:t>Supplemental Class Fall 2007</a:t>
            </a:r>
            <a:endParaRPr lang="en-US" dirty="0"/>
          </a:p>
        </p:txBody>
      </p:sp>
      <p:sp>
        <p:nvSpPr>
          <p:cNvPr id="12" name="Content Placeholder 11"/>
          <p:cNvSpPr>
            <a:spLocks noGrp="1"/>
          </p:cNvSpPr>
          <p:nvPr>
            <p:ph sz="half" idx="2"/>
          </p:nvPr>
        </p:nvSpPr>
        <p:spPr>
          <a:xfrm>
            <a:off x="4648200" y="1828800"/>
            <a:ext cx="4038600" cy="4495800"/>
          </a:xfrm>
        </p:spPr>
        <p:style>
          <a:lnRef idx="2">
            <a:schemeClr val="dk1"/>
          </a:lnRef>
          <a:fillRef idx="1">
            <a:schemeClr val="lt1"/>
          </a:fillRef>
          <a:effectRef idx="0">
            <a:schemeClr val="dk1"/>
          </a:effectRef>
          <a:fontRef idx="minor">
            <a:schemeClr val="dk1"/>
          </a:fontRef>
        </p:style>
        <p:txBody>
          <a:bodyPr/>
          <a:lstStyle/>
          <a:p>
            <a:r>
              <a:rPr lang="en-US" sz="2400" dirty="0" smtClean="0"/>
              <a:t>SPATS </a:t>
            </a:r>
          </a:p>
          <a:p>
            <a:r>
              <a:rPr lang="en-US" sz="2400" dirty="0" smtClean="0"/>
              <a:t>Original HI Nucleus Seq.</a:t>
            </a:r>
          </a:p>
          <a:p>
            <a:r>
              <a:rPr lang="en-US" sz="2400" dirty="0" smtClean="0"/>
              <a:t>Shift to ESL Nucleus Seq. Late in Sess.</a:t>
            </a:r>
          </a:p>
          <a:p>
            <a:r>
              <a:rPr lang="en-US" sz="2400" dirty="0" smtClean="0"/>
              <a:t>Onsets:  4 trials/item</a:t>
            </a:r>
          </a:p>
          <a:p>
            <a:r>
              <a:rPr lang="en-US" sz="2400" dirty="0" smtClean="0"/>
              <a:t>Nuclei:   4 trials/item</a:t>
            </a:r>
          </a:p>
          <a:p>
            <a:r>
              <a:rPr lang="en-US" sz="2400" dirty="0" smtClean="0"/>
              <a:t>Codas:   4 trials/item</a:t>
            </a:r>
          </a:p>
          <a:p>
            <a:r>
              <a:rPr lang="en-US" sz="2400" dirty="0" smtClean="0"/>
              <a:t>Sent. Task:  Adaptive*</a:t>
            </a:r>
          </a:p>
          <a:p>
            <a:r>
              <a:rPr lang="en-US" sz="2400" dirty="0" smtClean="0"/>
              <a:t>Max. Classes: 4 per week/7 weeks </a:t>
            </a:r>
            <a:endParaRPr lang="en-US" sz="2400" dirty="0"/>
          </a:p>
        </p:txBody>
      </p:sp>
      <p:pic>
        <p:nvPicPr>
          <p:cNvPr id="67591" name="Picture 7"/>
          <p:cNvPicPr>
            <a:picLocks noGrp="1" noChangeAspect="1" noChangeArrowheads="1"/>
          </p:cNvPicPr>
          <p:nvPr>
            <p:ph sz="half" idx="1"/>
          </p:nvPr>
        </p:nvPicPr>
        <p:blipFill>
          <a:blip r:embed="rId3"/>
          <a:srcRect/>
          <a:stretch>
            <a:fillRect/>
          </a:stretch>
        </p:blipFill>
        <p:spPr bwMode="auto">
          <a:xfrm>
            <a:off x="1106274" y="2471425"/>
            <a:ext cx="2740453" cy="2208282"/>
          </a:xfrm>
          <a:prstGeom prst="rect">
            <a:avLst/>
          </a:prstGeom>
          <a:noFill/>
          <a:ln w="9525">
            <a:noFill/>
            <a:miter lim="800000"/>
            <a:headEnd/>
            <a:tailEnd/>
          </a:ln>
          <a:effectLst/>
        </p:spPr>
      </p:pic>
      <p:sp>
        <p:nvSpPr>
          <p:cNvPr id="16" name="TextBox 15"/>
          <p:cNvSpPr txBox="1"/>
          <p:nvPr/>
        </p:nvSpPr>
        <p:spPr>
          <a:xfrm>
            <a:off x="838200" y="1828800"/>
            <a:ext cx="3276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Class Make UP</a:t>
            </a:r>
            <a:endParaRPr lang="en-US" dirty="0"/>
          </a:p>
        </p:txBody>
      </p:sp>
      <p:sp>
        <p:nvSpPr>
          <p:cNvPr id="17" name="TextBox 16"/>
          <p:cNvSpPr txBox="1"/>
          <p:nvPr/>
        </p:nvSpPr>
        <p:spPr>
          <a:xfrm>
            <a:off x="1172297" y="4953000"/>
            <a:ext cx="260840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t>Degree Students at IU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2">
            <a:schemeClr val="dk1"/>
          </a:lnRef>
          <a:fillRef idx="1">
            <a:schemeClr val="lt1"/>
          </a:fillRef>
          <a:effectRef idx="0">
            <a:schemeClr val="dk1"/>
          </a:effectRef>
          <a:fontRef idx="minor">
            <a:schemeClr val="dk1"/>
          </a:fontRef>
        </p:style>
        <p:txBody>
          <a:bodyPr/>
          <a:lstStyle/>
          <a:p>
            <a:r>
              <a:rPr lang="en-US" dirty="0" smtClean="0"/>
              <a:t>IEP Class Spring II 2008</a:t>
            </a:r>
            <a:endParaRPr lang="en-US" dirty="0"/>
          </a:p>
        </p:txBody>
      </p:sp>
      <p:sp>
        <p:nvSpPr>
          <p:cNvPr id="12" name="Content Placeholder 11"/>
          <p:cNvSpPr>
            <a:spLocks noGrp="1"/>
          </p:cNvSpPr>
          <p:nvPr>
            <p:ph sz="half" idx="2"/>
          </p:nvPr>
        </p:nvSpPr>
        <p:spPr>
          <a:xfrm>
            <a:off x="4648200" y="1981200"/>
            <a:ext cx="4038600" cy="3810000"/>
          </a:xfrm>
        </p:spPr>
        <p:style>
          <a:lnRef idx="2">
            <a:schemeClr val="dk1"/>
          </a:lnRef>
          <a:fillRef idx="1">
            <a:schemeClr val="lt1"/>
          </a:fillRef>
          <a:effectRef idx="0">
            <a:schemeClr val="dk1"/>
          </a:effectRef>
          <a:fontRef idx="minor">
            <a:schemeClr val="dk1"/>
          </a:fontRef>
        </p:style>
        <p:txBody>
          <a:bodyPr anchor="ctr"/>
          <a:lstStyle/>
          <a:p>
            <a:r>
              <a:rPr lang="en-US" sz="2400" dirty="0" smtClean="0"/>
              <a:t>SPATS Almost Default </a:t>
            </a:r>
          </a:p>
          <a:p>
            <a:r>
              <a:rPr lang="en-US" sz="2400" dirty="0" smtClean="0"/>
              <a:t>ESL Nucleus Seq.</a:t>
            </a:r>
          </a:p>
          <a:p>
            <a:r>
              <a:rPr lang="en-US" sz="2400" dirty="0" smtClean="0"/>
              <a:t>Onsets:  4 trials/item</a:t>
            </a:r>
          </a:p>
          <a:p>
            <a:r>
              <a:rPr lang="en-US" sz="2400" dirty="0" smtClean="0"/>
              <a:t>Nuclei:   6 trials/item</a:t>
            </a:r>
          </a:p>
          <a:p>
            <a:r>
              <a:rPr lang="en-US" sz="2400" dirty="0" smtClean="0"/>
              <a:t>Codas:   5 trials/item</a:t>
            </a:r>
          </a:p>
          <a:p>
            <a:r>
              <a:rPr lang="en-US" sz="2400" dirty="0" smtClean="0"/>
              <a:t>Sent: Random(5 to -15)</a:t>
            </a:r>
            <a:endParaRPr lang="en-US" dirty="0" smtClean="0"/>
          </a:p>
          <a:p>
            <a:r>
              <a:rPr lang="en-US" dirty="0" smtClean="0"/>
              <a:t>Max. Classes: 2 per week/5 weeks </a:t>
            </a:r>
            <a:endParaRPr lang="en-US" dirty="0"/>
          </a:p>
        </p:txBody>
      </p:sp>
      <p:sp>
        <p:nvSpPr>
          <p:cNvPr id="16" name="TextBox 15"/>
          <p:cNvSpPr txBox="1"/>
          <p:nvPr/>
        </p:nvSpPr>
        <p:spPr>
          <a:xfrm>
            <a:off x="838200" y="1828800"/>
            <a:ext cx="3276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Class Make UP</a:t>
            </a:r>
            <a:endParaRPr lang="en-US" dirty="0"/>
          </a:p>
        </p:txBody>
      </p:sp>
      <p:sp>
        <p:nvSpPr>
          <p:cNvPr id="17" name="TextBox 16"/>
          <p:cNvSpPr txBox="1"/>
          <p:nvPr/>
        </p:nvSpPr>
        <p:spPr>
          <a:xfrm>
            <a:off x="1405213" y="4953000"/>
            <a:ext cx="21425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t>IEP Students at IU </a:t>
            </a:r>
            <a:endParaRPr lang="en-US" dirty="0"/>
          </a:p>
        </p:txBody>
      </p:sp>
      <p:pic>
        <p:nvPicPr>
          <p:cNvPr id="68610" name="Picture 2"/>
          <p:cNvPicPr>
            <a:picLocks noGrp="1" noChangeAspect="1" noChangeArrowheads="1"/>
          </p:cNvPicPr>
          <p:nvPr>
            <p:ph sz="half" idx="1"/>
          </p:nvPr>
        </p:nvPicPr>
        <p:blipFill>
          <a:blip r:embed="rId3"/>
          <a:srcRect/>
          <a:stretch>
            <a:fillRect/>
          </a:stretch>
        </p:blipFill>
        <p:spPr bwMode="auto">
          <a:xfrm>
            <a:off x="1143000" y="2360612"/>
            <a:ext cx="2667000" cy="2429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SPATS-ESL in Brief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1600200"/>
            <a:ext cx="8229600" cy="4876800"/>
          </a:xfrm>
        </p:spPr>
        <p:style>
          <a:lnRef idx="2">
            <a:schemeClr val="dk1"/>
          </a:lnRef>
          <a:fillRef idx="1">
            <a:schemeClr val="lt1"/>
          </a:fillRef>
          <a:effectRef idx="0">
            <a:schemeClr val="dk1"/>
          </a:effectRef>
          <a:fontRef idx="minor">
            <a:schemeClr val="dk1"/>
          </a:fontRef>
        </p:style>
        <p:txBody>
          <a:bodyPr/>
          <a:lstStyle/>
          <a:p>
            <a:pPr marL="514350" indent="-514350">
              <a:spcBef>
                <a:spcPts val="0"/>
              </a:spcBef>
              <a:buNone/>
            </a:pPr>
            <a:r>
              <a:rPr lang="en-US" dirty="0" smtClean="0"/>
              <a:t> C. For each constituent type, training progresses from:</a:t>
            </a:r>
          </a:p>
          <a:p>
            <a:pPr marL="514350" indent="-514350">
              <a:spcBef>
                <a:spcPts val="0"/>
              </a:spcBef>
              <a:buNone/>
            </a:pPr>
            <a:endParaRPr lang="en-US" dirty="0" smtClean="0"/>
          </a:p>
          <a:p>
            <a:pPr marL="514350" indent="-514350">
              <a:spcBef>
                <a:spcPts val="0"/>
              </a:spcBef>
              <a:buNone/>
            </a:pPr>
            <a:r>
              <a:rPr lang="en-US" dirty="0" smtClean="0"/>
              <a:t>	Cumulative Level 1: 25% of the items, to</a:t>
            </a:r>
          </a:p>
          <a:p>
            <a:pPr marL="514350" indent="-514350">
              <a:spcBef>
                <a:spcPts val="0"/>
              </a:spcBef>
              <a:buNone/>
            </a:pPr>
            <a:endParaRPr lang="en-US" sz="1000" dirty="0" smtClean="0"/>
          </a:p>
          <a:p>
            <a:pPr marL="514350" indent="-514350">
              <a:spcBef>
                <a:spcPts val="0"/>
              </a:spcBef>
              <a:buNone/>
            </a:pPr>
            <a:r>
              <a:rPr lang="en-US" dirty="0" smtClean="0"/>
              <a:t>	Cumulative Level 2: 50% of the items, to</a:t>
            </a:r>
          </a:p>
          <a:p>
            <a:pPr marL="514350" indent="-514350">
              <a:spcBef>
                <a:spcPts val="0"/>
              </a:spcBef>
              <a:buNone/>
            </a:pPr>
            <a:endParaRPr lang="en-US" sz="1000" dirty="0" smtClean="0"/>
          </a:p>
          <a:p>
            <a:pPr marL="514350" indent="-514350">
              <a:spcBef>
                <a:spcPts val="0"/>
              </a:spcBef>
              <a:buNone/>
            </a:pPr>
            <a:r>
              <a:rPr lang="en-US" dirty="0" smtClean="0"/>
              <a:t>	Cumulative Level  3: 75% of the items, to</a:t>
            </a:r>
          </a:p>
          <a:p>
            <a:pPr marL="514350" indent="-514350">
              <a:spcBef>
                <a:spcPts val="0"/>
              </a:spcBef>
              <a:buNone/>
            </a:pPr>
            <a:endParaRPr lang="en-US" sz="1000" dirty="0" smtClean="0"/>
          </a:p>
          <a:p>
            <a:pPr marL="514350" indent="-514350">
              <a:spcBef>
                <a:spcPts val="0"/>
              </a:spcBef>
              <a:buNone/>
            </a:pPr>
            <a:r>
              <a:rPr lang="en-US" dirty="0" smtClean="0"/>
              <a:t>	Cumulative Level 4: 100% of the items.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Program Files\KaleidaGraph 4.0\Feb_ESL\1502\1502sent.tif"/>
          <p:cNvPicPr>
            <a:picLocks noChangeAspect="1" noChangeArrowheads="1"/>
          </p:cNvPicPr>
          <p:nvPr/>
        </p:nvPicPr>
        <p:blipFill>
          <a:blip r:embed="rId2"/>
          <a:srcRect l="8889" t="17494" r="11111" b="2596"/>
          <a:stretch>
            <a:fillRect/>
          </a:stretch>
        </p:blipFill>
        <p:spPr bwMode="auto">
          <a:xfrm>
            <a:off x="457200" y="152399"/>
            <a:ext cx="7924800" cy="649393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Program Files\KaleidaGraph 4.0\Feb_ESL\303Final\303Sent_fit.tif"/>
          <p:cNvPicPr>
            <a:picLocks noChangeAspect="1" noChangeArrowheads="1"/>
          </p:cNvPicPr>
          <p:nvPr/>
        </p:nvPicPr>
        <p:blipFill>
          <a:blip r:embed="rId3"/>
          <a:srcRect l="8889" t="17494" r="11111" b="2596"/>
          <a:stretch>
            <a:fillRect/>
          </a:stretch>
        </p:blipFill>
        <p:spPr bwMode="auto">
          <a:xfrm>
            <a:off x="533400" y="135467"/>
            <a:ext cx="7924800" cy="649393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7778" t="14729" r="10000"/>
          <a:stretch>
            <a:fillRect/>
          </a:stretch>
        </p:blipFill>
        <p:spPr bwMode="auto">
          <a:xfrm>
            <a:off x="1066800" y="588834"/>
            <a:ext cx="7010400" cy="596436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6667" t="17438" r="10000" b="2652"/>
          <a:stretch>
            <a:fillRect/>
          </a:stretch>
        </p:blipFill>
        <p:spPr bwMode="auto">
          <a:xfrm>
            <a:off x="1117169" y="609600"/>
            <a:ext cx="7264831"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638330" y="1752600"/>
            <a:ext cx="781987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SPATS-ESL in Brief</a:t>
            </a:r>
            <a:endParaRPr lang="en-US" dirty="0"/>
          </a:p>
        </p:txBody>
      </p:sp>
      <p:sp>
        <p:nvSpPr>
          <p:cNvPr id="3" name="Content Placeholder 2"/>
          <p:cNvSpPr>
            <a:spLocks noGrp="1"/>
          </p:cNvSpPr>
          <p:nvPr>
            <p:ph idx="1"/>
          </p:nvPr>
        </p:nvSpPr>
        <p:spPr>
          <a:xfrm>
            <a:off x="457200" y="1600200"/>
            <a:ext cx="8229600" cy="4876800"/>
          </a:xfrm>
        </p:spPr>
        <p:style>
          <a:lnRef idx="2">
            <a:schemeClr val="dk1"/>
          </a:lnRef>
          <a:fillRef idx="1">
            <a:schemeClr val="lt1"/>
          </a:fillRef>
          <a:effectRef idx="0">
            <a:schemeClr val="dk1"/>
          </a:effectRef>
          <a:fontRef idx="minor">
            <a:schemeClr val="dk1"/>
          </a:fontRef>
        </p:style>
        <p:txBody>
          <a:bodyPr anchor="ctr"/>
          <a:lstStyle/>
          <a:p>
            <a:pPr marL="514350" indent="-514350">
              <a:spcBef>
                <a:spcPts val="0"/>
              </a:spcBef>
              <a:buAutoNum type="alphaUcPeriod"/>
            </a:pPr>
            <a:r>
              <a:rPr lang="en-US" sz="2800" dirty="0" smtClean="0"/>
              <a:t>Trains learners to identify the important syllable constituents of English: 45 onsets, 28 nuclei, &amp; </a:t>
            </a:r>
          </a:p>
          <a:p>
            <a:pPr marL="514350" indent="-514350">
              <a:spcBef>
                <a:spcPts val="0"/>
              </a:spcBef>
              <a:buNone/>
            </a:pPr>
            <a:r>
              <a:rPr lang="en-US" sz="2800" dirty="0" smtClean="0"/>
              <a:t>	36 codas.</a:t>
            </a:r>
          </a:p>
          <a:p>
            <a:pPr marL="514350" indent="-514350">
              <a:spcBef>
                <a:spcPts val="0"/>
              </a:spcBef>
              <a:buNone/>
            </a:pPr>
            <a:endParaRPr lang="en-US" sz="2800" dirty="0" smtClean="0"/>
          </a:p>
          <a:p>
            <a:pPr marL="514350" indent="-514350">
              <a:spcBef>
                <a:spcPts val="0"/>
              </a:spcBef>
              <a:buNone/>
            </a:pPr>
            <a:endParaRPr lang="en-US" sz="2800" dirty="0" smtClean="0"/>
          </a:p>
          <a:p>
            <a:pPr marL="514350" indent="-514350">
              <a:spcBef>
                <a:spcPts val="0"/>
              </a:spcBef>
              <a:buNone/>
            </a:pPr>
            <a:r>
              <a:rPr lang="en-US" sz="2800" dirty="0" smtClean="0"/>
              <a:t>B. Trains learners to quickly recognize spoken sentences.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SPATS-ESL in Brief</a:t>
            </a:r>
            <a:endParaRPr lang="en-US" dirty="0"/>
          </a:p>
        </p:txBody>
      </p:sp>
      <p:sp>
        <p:nvSpPr>
          <p:cNvPr id="3" name="Content Placeholder 2"/>
          <p:cNvSpPr>
            <a:spLocks noGrp="1"/>
          </p:cNvSpPr>
          <p:nvPr>
            <p:ph idx="1"/>
          </p:nvPr>
        </p:nvSpPr>
        <p:spPr>
          <a:xfrm>
            <a:off x="457200" y="1600200"/>
            <a:ext cx="8229600" cy="4876800"/>
          </a:xfrm>
        </p:spPr>
        <p:style>
          <a:lnRef idx="2">
            <a:schemeClr val="dk1"/>
          </a:lnRef>
          <a:fillRef idx="1">
            <a:schemeClr val="lt1"/>
          </a:fillRef>
          <a:effectRef idx="0">
            <a:schemeClr val="dk1"/>
          </a:effectRef>
          <a:fontRef idx="minor">
            <a:schemeClr val="dk1"/>
          </a:fontRef>
        </p:style>
        <p:txBody>
          <a:bodyPr lIns="365760" anchor="ctr"/>
          <a:lstStyle/>
          <a:p>
            <a:pPr marL="514350" indent="-514350">
              <a:spcBef>
                <a:spcPts val="0"/>
              </a:spcBef>
              <a:buNone/>
            </a:pPr>
            <a:r>
              <a:rPr lang="en-US" dirty="0" smtClean="0"/>
              <a:t>SPATS-ESL trains listeners in four tasks:</a:t>
            </a:r>
          </a:p>
          <a:p>
            <a:pPr marL="514350" indent="-514350">
              <a:spcBef>
                <a:spcPts val="0"/>
              </a:spcBef>
              <a:buNone/>
            </a:pPr>
            <a:endParaRPr lang="en-US" dirty="0" smtClean="0"/>
          </a:p>
          <a:p>
            <a:pPr marL="514350" indent="-514350">
              <a:spcBef>
                <a:spcPts val="0"/>
              </a:spcBef>
              <a:buFont typeface="+mj-lt"/>
              <a:buAutoNum type="arabicPeriod"/>
            </a:pPr>
            <a:r>
              <a:rPr lang="en-US" sz="3600" dirty="0" smtClean="0"/>
              <a:t>Identification of syllable onsets</a:t>
            </a:r>
          </a:p>
          <a:p>
            <a:pPr marL="514350" indent="-514350">
              <a:spcBef>
                <a:spcPts val="0"/>
              </a:spcBef>
              <a:buFont typeface="+mj-lt"/>
              <a:buAutoNum type="arabicPeriod"/>
            </a:pPr>
            <a:r>
              <a:rPr lang="en-US" sz="3600" dirty="0" smtClean="0"/>
              <a:t>Identification of syllable nuclei</a:t>
            </a:r>
          </a:p>
          <a:p>
            <a:pPr marL="514350" indent="-514350">
              <a:spcBef>
                <a:spcPts val="0"/>
              </a:spcBef>
              <a:buFont typeface="+mj-lt"/>
              <a:buAutoNum type="arabicPeriod"/>
            </a:pPr>
            <a:r>
              <a:rPr lang="en-US" sz="3600" dirty="0" smtClean="0"/>
              <a:t>Identification of syllable codas</a:t>
            </a:r>
          </a:p>
          <a:p>
            <a:pPr marL="514350" indent="-514350">
              <a:spcBef>
                <a:spcPts val="0"/>
              </a:spcBef>
              <a:buFont typeface="+mj-lt"/>
              <a:buAutoNum type="arabicPeriod"/>
            </a:pPr>
            <a:r>
              <a:rPr lang="en-US" sz="3600" dirty="0" smtClean="0"/>
              <a:t>Recognition of sentences</a:t>
            </a:r>
          </a:p>
          <a:p>
            <a:pPr marL="514350" indent="-514350">
              <a:spcBef>
                <a:spcPts val="0"/>
              </a:spcBef>
              <a:buNone/>
            </a:pPr>
            <a:endParaRPr 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Development of SPATS-ESL</a:t>
            </a:r>
            <a:endParaRPr lang="en-US" dirty="0"/>
          </a:p>
        </p:txBody>
      </p:sp>
      <p:sp>
        <p:nvSpPr>
          <p:cNvPr id="3" name="Content Placeholder 2"/>
          <p:cNvSpPr>
            <a:spLocks noGrp="1"/>
          </p:cNvSpPr>
          <p:nvPr>
            <p:ph idx="1"/>
          </p:nvPr>
        </p:nvSpPr>
        <p:spPr>
          <a:xfrm>
            <a:off x="457200" y="1600200"/>
            <a:ext cx="8229600" cy="4876800"/>
          </a:xfrm>
        </p:spPr>
        <p:style>
          <a:lnRef idx="2">
            <a:schemeClr val="dk1"/>
          </a:lnRef>
          <a:fillRef idx="1">
            <a:schemeClr val="lt1"/>
          </a:fillRef>
          <a:effectRef idx="0">
            <a:schemeClr val="dk1"/>
          </a:effectRef>
          <a:fontRef idx="minor">
            <a:schemeClr val="dk1"/>
          </a:fontRef>
        </p:style>
        <p:txBody>
          <a:bodyPr anchor="ctr"/>
          <a:lstStyle/>
          <a:p>
            <a:pPr marL="514350" indent="-514350">
              <a:spcBef>
                <a:spcPts val="0"/>
              </a:spcBef>
              <a:buSzPct val="150000"/>
            </a:pPr>
            <a:r>
              <a:rPr lang="en-US" sz="4000" dirty="0" smtClean="0"/>
              <a:t>Originally for hearing-impaired speakers of English.</a:t>
            </a:r>
          </a:p>
          <a:p>
            <a:pPr marL="514350" indent="-514350">
              <a:spcBef>
                <a:spcPts val="0"/>
              </a:spcBef>
              <a:buSzPct val="150000"/>
              <a:buNone/>
            </a:pPr>
            <a:r>
              <a:rPr lang="en-US" sz="4000" dirty="0" smtClean="0"/>
              <a:t>  </a:t>
            </a:r>
          </a:p>
          <a:p>
            <a:pPr marL="514350" indent="-514350">
              <a:spcBef>
                <a:spcPts val="0"/>
              </a:spcBef>
              <a:buSzPct val="150000"/>
            </a:pPr>
            <a:r>
              <a:rPr lang="en-US" sz="4000" dirty="0" smtClean="0"/>
              <a:t>Modified for ESL learners</a:t>
            </a:r>
          </a:p>
          <a:p>
            <a:pPr marL="514350" indent="-514350">
              <a:spcBef>
                <a:spcPts val="0"/>
              </a:spcBef>
              <a:buNone/>
            </a:pPr>
            <a:r>
              <a:rPr lang="en-US" sz="4000" dirty="0" smtClean="0"/>
              <a:t>	based on class-room experience with 80 ESL students.</a:t>
            </a:r>
          </a:p>
          <a:p>
            <a:pPr marL="514350" indent="-514350">
              <a:spcBef>
                <a:spcPts val="0"/>
              </a:spcBef>
              <a:buNone/>
            </a:pPr>
            <a:endParaRPr lang="en-US" sz="4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ESL Learners in Trials</a:t>
            </a:r>
            <a:endParaRPr lang="en-US" dirty="0"/>
          </a:p>
        </p:txBody>
      </p:sp>
      <p:pic>
        <p:nvPicPr>
          <p:cNvPr id="3" name="Picture 4"/>
          <p:cNvPicPr>
            <a:picLocks noChangeAspect="1" noChangeArrowheads="1"/>
          </p:cNvPicPr>
          <p:nvPr/>
        </p:nvPicPr>
        <p:blipFill>
          <a:blip r:embed="rId3"/>
          <a:srcRect r="31034"/>
          <a:stretch>
            <a:fillRect/>
          </a:stretch>
        </p:blipFill>
        <p:spPr bwMode="auto">
          <a:xfrm>
            <a:off x="990600" y="1693005"/>
            <a:ext cx="3048000" cy="4860195"/>
          </a:xfrm>
          <a:prstGeom prst="rect">
            <a:avLst/>
          </a:prstGeom>
          <a:noFill/>
          <a:ln w="57150">
            <a:solidFill>
              <a:schemeClr val="tx2"/>
            </a:solidFill>
            <a:miter lim="800000"/>
            <a:headEnd/>
            <a:tailEnd/>
          </a:ln>
          <a:effectLst/>
        </p:spPr>
      </p:pic>
      <p:sp>
        <p:nvSpPr>
          <p:cNvPr id="4" name="TextBox 3"/>
          <p:cNvSpPr txBox="1"/>
          <p:nvPr/>
        </p:nvSpPr>
        <p:spPr>
          <a:xfrm>
            <a:off x="4648200" y="1913215"/>
            <a:ext cx="3505200" cy="3570208"/>
          </a:xfrm>
          <a:prstGeom prst="rect">
            <a:avLst/>
          </a:prstGeom>
          <a:noFill/>
        </p:spPr>
        <p:txBody>
          <a:bodyPr wrap="square" rtlCol="0" anchor="ctr">
            <a:spAutoFit/>
          </a:bodyPr>
          <a:lstStyle/>
          <a:p>
            <a:pPr>
              <a:buFont typeface="Arial" pitchFamily="34" charset="0"/>
              <a:buChar char="•"/>
            </a:pPr>
            <a:endParaRPr lang="en-US" sz="2000" dirty="0" smtClean="0"/>
          </a:p>
          <a:p>
            <a:pPr>
              <a:buFont typeface="Arial" pitchFamily="34" charset="0"/>
              <a:buChar char="•"/>
            </a:pPr>
            <a:r>
              <a:rPr lang="en-US" sz="2000" dirty="0" smtClean="0"/>
              <a:t> At least 12 L1s were represented.</a:t>
            </a:r>
          </a:p>
          <a:p>
            <a:pPr>
              <a:buFont typeface="Arial" pitchFamily="34" charset="0"/>
              <a:buChar char="•"/>
            </a:pPr>
            <a:endParaRPr lang="en-US" sz="800" dirty="0" smtClean="0"/>
          </a:p>
          <a:p>
            <a:pPr>
              <a:buFont typeface="Arial" pitchFamily="34" charset="0"/>
              <a:buChar char="•"/>
            </a:pPr>
            <a:r>
              <a:rPr lang="en-US" sz="2000" dirty="0" smtClean="0"/>
              <a:t> Some were enrolled in an Intensive English Program.</a:t>
            </a:r>
          </a:p>
          <a:p>
            <a:pPr>
              <a:buFont typeface="Arial" pitchFamily="34" charset="0"/>
              <a:buChar char="•"/>
            </a:pPr>
            <a:endParaRPr lang="en-US" sz="900" dirty="0" smtClean="0"/>
          </a:p>
          <a:p>
            <a:pPr>
              <a:buFont typeface="Arial" pitchFamily="34" charset="0"/>
              <a:buChar char="•"/>
            </a:pPr>
            <a:r>
              <a:rPr lang="en-US" sz="2000" dirty="0" smtClean="0"/>
              <a:t> Some were graduate students in degree programs.</a:t>
            </a:r>
          </a:p>
          <a:p>
            <a:pPr>
              <a:buFont typeface="Arial" pitchFamily="34" charset="0"/>
              <a:buChar char="•"/>
            </a:pPr>
            <a:endParaRPr lang="en-US" sz="900" dirty="0" smtClean="0"/>
          </a:p>
          <a:p>
            <a:pPr>
              <a:buFont typeface="Arial" pitchFamily="34" charset="0"/>
              <a:buChar char="•"/>
            </a:pPr>
            <a:r>
              <a:rPr lang="en-US" sz="2000" dirty="0" smtClean="0"/>
              <a:t>TOEFL (</a:t>
            </a:r>
            <a:r>
              <a:rPr lang="en-US" sz="2000" dirty="0" err="1" smtClean="0"/>
              <a:t>pbt</a:t>
            </a:r>
            <a:r>
              <a:rPr lang="en-US" sz="2000" dirty="0" smtClean="0"/>
              <a:t>) scores varied from  below 500 to well over 600.</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p:spPr>
        <p:style>
          <a:lnRef idx="2">
            <a:schemeClr val="dk1"/>
          </a:lnRef>
          <a:fillRef idx="1">
            <a:schemeClr val="lt1"/>
          </a:fillRef>
          <a:effectRef idx="0">
            <a:schemeClr val="dk1"/>
          </a:effectRef>
          <a:fontRef idx="minor">
            <a:schemeClr val="dk1"/>
          </a:fontRef>
        </p:style>
        <p:txBody>
          <a:bodyPr/>
          <a:lstStyle/>
          <a:p>
            <a:r>
              <a:rPr lang="en-US" dirty="0" smtClean="0"/>
              <a:t>Data Analyses</a:t>
            </a:r>
            <a:endParaRPr lang="en-US" dirty="0"/>
          </a:p>
        </p:txBody>
      </p:sp>
      <p:sp>
        <p:nvSpPr>
          <p:cNvPr id="3" name="Content Placeholder 2"/>
          <p:cNvSpPr>
            <a:spLocks noGrp="1"/>
          </p:cNvSpPr>
          <p:nvPr>
            <p:ph idx="1"/>
          </p:nvPr>
        </p:nvSpPr>
        <p:spPr>
          <a:xfrm>
            <a:off x="457200" y="1600200"/>
            <a:ext cx="8229600" cy="4800600"/>
          </a:xfrm>
          <a:ln w="57150"/>
        </p:spPr>
        <p:style>
          <a:lnRef idx="2">
            <a:schemeClr val="dk1"/>
          </a:lnRef>
          <a:fillRef idx="1">
            <a:schemeClr val="lt1"/>
          </a:fillRef>
          <a:effectRef idx="0">
            <a:schemeClr val="dk1"/>
          </a:effectRef>
          <a:fontRef idx="minor">
            <a:schemeClr val="dk1"/>
          </a:fontRef>
        </p:style>
        <p:txBody>
          <a:bodyPr anchor="ctr"/>
          <a:lstStyle/>
          <a:p>
            <a:r>
              <a:rPr lang="en-US" sz="2800" dirty="0" smtClean="0"/>
              <a:t>Trends for all 80 ESL students have been reviewed.</a:t>
            </a:r>
          </a:p>
          <a:p>
            <a:r>
              <a:rPr lang="en-US" sz="2800" dirty="0" smtClean="0"/>
              <a:t>Longitudinal analyses and fitting of learning curves is underway for the 30 ESL students that used the program in near final form.</a:t>
            </a:r>
          </a:p>
          <a:p>
            <a:r>
              <a:rPr lang="en-US" sz="2800" dirty="0" smtClean="0"/>
              <a:t>Summaries of completed analyses are shown. (All results are consistent with the data shown.)</a:t>
            </a:r>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Major Findings</a:t>
            </a:r>
            <a:endParaRPr lang="en-US" dirty="0"/>
          </a:p>
        </p:txBody>
      </p:sp>
      <p:sp>
        <p:nvSpPr>
          <p:cNvPr id="3" name="Content Placeholder 2"/>
          <p:cNvSpPr>
            <a:spLocks noGrp="1"/>
          </p:cNvSpPr>
          <p:nvPr>
            <p:ph idx="1"/>
          </p:nvPr>
        </p:nvSpPr>
        <p:spPr>
          <a:xfrm>
            <a:off x="457200" y="1600200"/>
            <a:ext cx="8229600" cy="4800600"/>
          </a:xfrm>
        </p:spPr>
        <p:style>
          <a:lnRef idx="2">
            <a:schemeClr val="dk1"/>
          </a:lnRef>
          <a:fillRef idx="1">
            <a:schemeClr val="lt1"/>
          </a:fillRef>
          <a:effectRef idx="0">
            <a:schemeClr val="dk1"/>
          </a:effectRef>
          <a:fontRef idx="minor">
            <a:schemeClr val="dk1"/>
          </a:fontRef>
        </p:style>
        <p:txBody>
          <a:bodyPr anchor="ctr"/>
          <a:lstStyle/>
          <a:p>
            <a:pPr marL="341313" lvl="2"/>
            <a:r>
              <a:rPr lang="en-US" sz="2800" dirty="0" smtClean="0"/>
              <a:t>All have significant perceptual problems.</a:t>
            </a:r>
          </a:p>
          <a:p>
            <a:pPr marL="341313" lvl="2"/>
            <a:r>
              <a:rPr lang="en-US" sz="2800" dirty="0" smtClean="0"/>
              <a:t>Improvement on all tasks is proportional to practice time</a:t>
            </a:r>
          </a:p>
          <a:p>
            <a:pPr marL="341313" lvl="2"/>
            <a:r>
              <a:rPr lang="en-US" sz="2800" dirty="0" smtClean="0"/>
              <a:t>Order of difficulty: 1) Nuclei, 2) Sentences,  3) Codas, and 4) Onsets.</a:t>
            </a:r>
          </a:p>
          <a:p>
            <a:pPr marL="341313" lvl="2"/>
            <a:r>
              <a:rPr lang="en-US" sz="2800" b="1" dirty="0" smtClean="0"/>
              <a:t>Near-native performance on all tasks is achieved in ~(15-35) hours of SPATS-ESL training.</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4421</TotalTime>
  <Words>1035</Words>
  <Application>Microsoft PowerPoint</Application>
  <PresentationFormat>On-screen Show (4:3)</PresentationFormat>
  <Paragraphs>130</Paragraphs>
  <Slides>38</Slides>
  <Notes>14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5pSWb1: Experience with computerized speech-perception training  (SPATS-ESL)  for speakers of other languages learning English</vt:lpstr>
      <vt:lpstr>James D. Miller, Roy Sillings, Charles S. Watson Research Department Communications Disorders Technology, Inc. Bloomington, IN 47401 (www.comdistec.com) and Isabelle Darcy and Kathleen Bardovi-Harlig Second Language Studies Indiana University Bloomington, IN 47405 </vt:lpstr>
      <vt:lpstr>SPATS-ESL</vt:lpstr>
      <vt:lpstr>SPATS-ESL in Brief</vt:lpstr>
      <vt:lpstr>SPATS-ESL in Brief</vt:lpstr>
      <vt:lpstr>Development of SPATS-ESL</vt:lpstr>
      <vt:lpstr>ESL Learners in Trials</vt:lpstr>
      <vt:lpstr>Data Analyses</vt:lpstr>
      <vt:lpstr>Major Findings</vt:lpstr>
      <vt:lpstr>Longitudinal Analyses of Progress</vt:lpstr>
      <vt:lpstr>Slide 11</vt:lpstr>
      <vt:lpstr>Longitudinal Analyses of Progress</vt:lpstr>
      <vt:lpstr>Slide 13</vt:lpstr>
      <vt:lpstr>Longitudinal Analyses of Progress</vt:lpstr>
      <vt:lpstr>Slide 15</vt:lpstr>
      <vt:lpstr>Longitudinal Analyses of Progress</vt:lpstr>
      <vt:lpstr>Slide 17</vt:lpstr>
      <vt:lpstr>Slide 18</vt:lpstr>
      <vt:lpstr>Slide 19</vt:lpstr>
      <vt:lpstr>Slide 20</vt:lpstr>
      <vt:lpstr>Slide 21</vt:lpstr>
      <vt:lpstr>Slide 22</vt:lpstr>
      <vt:lpstr>Slide 23</vt:lpstr>
      <vt:lpstr>Slide 24</vt:lpstr>
      <vt:lpstr>Slide 25</vt:lpstr>
      <vt:lpstr>Slide 26</vt:lpstr>
      <vt:lpstr>Users’ Subjective Evaluations</vt:lpstr>
      <vt:lpstr>Summary</vt:lpstr>
      <vt:lpstr>Slide 29</vt:lpstr>
      <vt:lpstr>Slide 30</vt:lpstr>
      <vt:lpstr>Supplemental Class Fall 2007</vt:lpstr>
      <vt:lpstr>IEP Class Spring II 2008</vt:lpstr>
      <vt:lpstr>SPATS-ESL in Brief (Con’t)</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James D. Miller</cp:lastModifiedBy>
  <cp:revision>419</cp:revision>
  <cp:lastPrinted>1601-01-01T00:00:00Z</cp:lastPrinted>
  <dcterms:created xsi:type="dcterms:W3CDTF">1601-01-01T00:00:00Z</dcterms:created>
  <dcterms:modified xsi:type="dcterms:W3CDTF">2009-11-12T19:00:38Z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